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9"/>
  </p:notesMasterIdLst>
  <p:handoutMasterIdLst>
    <p:handoutMasterId r:id="rId20"/>
  </p:handoutMasterIdLst>
  <p:sldIdLst>
    <p:sldId id="603" r:id="rId8"/>
    <p:sldId id="2340" r:id="rId9"/>
    <p:sldId id="2368" r:id="rId10"/>
    <p:sldId id="2369" r:id="rId11"/>
    <p:sldId id="739" r:id="rId12"/>
    <p:sldId id="2367" r:id="rId13"/>
    <p:sldId id="2382" r:id="rId14"/>
    <p:sldId id="2413" r:id="rId15"/>
    <p:sldId id="2415" r:id="rId16"/>
    <p:sldId id="2411" r:id="rId17"/>
    <p:sldId id="582" r:id="rId1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22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2" r:id="rId10"/>
    <p:sldLayoutId id="2147483983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hu.com/a/476456430_121149658" TargetMode="External"/><Relationship Id="rId13" Type="http://schemas.openxmlformats.org/officeDocument/2006/relationships/hyperlink" Target="https://www.redhat.com/zh/topics/data-storage/network-attached-storage" TargetMode="External"/><Relationship Id="rId3" Type="http://schemas.openxmlformats.org/officeDocument/2006/relationships/hyperlink" Target="https://nn.wikipedia.org/wiki/Random_Access_Memory" TargetMode="External"/><Relationship Id="rId7" Type="http://schemas.openxmlformats.org/officeDocument/2006/relationships/hyperlink" Target="https://www.wpgdadatong.com/blog/detail/43099" TargetMode="External"/><Relationship Id="rId12" Type="http://schemas.openxmlformats.org/officeDocument/2006/relationships/hyperlink" Target="https://lvxixiao.gitbook.io/blog/os/store/hardware" TargetMode="External"/><Relationship Id="rId2" Type="http://schemas.openxmlformats.org/officeDocument/2006/relationships/hyperlink" Target="https://www.linkedin.com/pulse/dram-scaling-challenges-grow-aken-cheung" TargetMode="External"/><Relationship Id="rId16" Type="http://schemas.openxmlformats.org/officeDocument/2006/relationships/hyperlink" Target="https://blog.csdn.net/fgf00/article/details/52592651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nblogs.com/FireLife-Cheng/p/17183491.html" TargetMode="External"/><Relationship Id="rId11" Type="http://schemas.openxmlformats.org/officeDocument/2006/relationships/hyperlink" Target="https://36kr.com/p/1933583910734464" TargetMode="External"/><Relationship Id="rId5" Type="http://schemas.openxmlformats.org/officeDocument/2006/relationships/hyperlink" Target="https://www.agrade.com.cn/IndustryNews/683.html" TargetMode="External"/><Relationship Id="rId15" Type="http://schemas.openxmlformats.org/officeDocument/2006/relationships/hyperlink" Target="https://help.aliyun.com/zh/ecs/user-guide/nvme-protocol" TargetMode="External"/><Relationship Id="rId10" Type="http://schemas.openxmlformats.org/officeDocument/2006/relationships/hyperlink" Target="https://blog.router-switch.com/2021/03/storage-architecture-nas-vs-san-vs-das/" TargetMode="External"/><Relationship Id="rId4" Type="http://schemas.openxmlformats.org/officeDocument/2006/relationships/hyperlink" Target="https://www.youtube.com/watch?v=OwtV0NrTLHA" TargetMode="External"/><Relationship Id="rId9" Type="http://schemas.openxmlformats.org/officeDocument/2006/relationships/hyperlink" Target="https://www.programmersought.com/article/66421832717/" TargetMode="External"/><Relationship Id="rId14" Type="http://schemas.openxmlformats.org/officeDocument/2006/relationships/hyperlink" Target="https://community.fs.com/cn/case-study/the-common-types-of-storag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7267" y="458034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289" y="458034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1814856"/>
            <a:ext cx="9363357" cy="2452344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dirty="0">
                <a:solidFill>
                  <a:schemeClr val="tx2"/>
                </a:solidFill>
                <a:latin typeface="Gill Sans MT" panose="020B0502020104020203" pitchFamily="34" charset="0"/>
              </a:rPr>
              <a:t>大模型遇到存储</a:t>
            </a:r>
            <a:endParaRPr lang="en-US" altLang="zh-CN" sz="9600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C39635-C8B8-AF41-A130-0C397641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3C1041-7E91-BD48-9CB2-7F908E04C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https://nn.wikipedia.org/wiki/Random_Access_Memory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https://www.youtube.com/watch?v=OwtV0NrTLHA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https://www.agrade.com.cn/IndustryNews/683.html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https://www.cnblogs.com/FireLife-Cheng/p/17183491.html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https://www.wpgdadatong.com/blog/detail/43099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https://www.sohu.com/a/476456430_121149658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https://www.programmersought.com/article/66421832717/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https://blog.router-switch.com/2021/03/storage-architecture-nas-vs-san-vs-das/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https://www.linkedin.com/pulse/dram-scaling-challenges-grow-aken-cheung</a:t>
            </a:r>
            <a:endParaRPr lang="en-US" altLang="zh-CN" dirty="0"/>
          </a:p>
          <a:p>
            <a:r>
              <a:rPr lang="en-US" altLang="zh-CN" dirty="0">
                <a:hlinkClick r:id="rId11"/>
              </a:rPr>
              <a:t>https://36kr.com/p/1933583910734464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https://lvxixiao.gitbook.io/blog/os/store/hardware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https://www.redhat.com/zh/topics/data-storage/network-attached-storage</a:t>
            </a:r>
            <a:endParaRPr lang="en-US" altLang="zh-CN" dirty="0"/>
          </a:p>
          <a:p>
            <a:r>
              <a:rPr lang="en-US" altLang="zh-CN" dirty="0">
                <a:hlinkClick r:id="rId14"/>
              </a:rPr>
              <a:t>https://community.fs.com/cn/case-study/the-common-types-of-storage.html</a:t>
            </a:r>
            <a:endParaRPr lang="en-US" altLang="zh-CN" dirty="0"/>
          </a:p>
          <a:p>
            <a:r>
              <a:rPr lang="en-US" altLang="zh-CN" dirty="0">
                <a:hlinkClick r:id="rId15"/>
              </a:rPr>
              <a:t>https://help.aliyun.com/zh/ecs/user-guide/nvme-protocol</a:t>
            </a:r>
            <a:endParaRPr lang="en-US" altLang="zh-CN" dirty="0"/>
          </a:p>
          <a:p>
            <a:r>
              <a:rPr lang="en-US" altLang="zh-CN" dirty="0">
                <a:hlinkClick r:id="rId16"/>
              </a:rPr>
              <a:t>https://blog.csdn.net/fgf00/article/details/52592651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9417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存储的现状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数据存储经历了</a:t>
            </a:r>
            <a:r>
              <a:rPr lang="zh-CN" altLang="en-US" u="sng" dirty="0"/>
              <a:t>文件存储、数据库存储、大数据存储、数据湖存储、湖仓一体存储、云原生存储</a:t>
            </a:r>
            <a:r>
              <a:rPr lang="zh-CN" altLang="en-US" dirty="0"/>
              <a:t>等不同发展阶段。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285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存储的新技术点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从而带来新的存储技术点，</a:t>
            </a:r>
            <a:r>
              <a:rPr lang="zh-CN" altLang="en-US" u="sng" dirty="0"/>
              <a:t>存算一体、存内计算、异构存储、多模态存储、小文件存储、分布式存储、高性能存储、增量存储、向量存储</a:t>
            </a:r>
            <a:r>
              <a:rPr lang="zh-CN" altLang="en-US" dirty="0"/>
              <a:t>等。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但是对于 </a:t>
            </a:r>
            <a:r>
              <a:rPr lang="en-US" altLang="zh-CN" dirty="0"/>
              <a:t>AI</a:t>
            </a:r>
            <a:r>
              <a:rPr lang="zh-CN" altLang="en-US" dirty="0"/>
              <a:t> 大模型而言，有些是 </a:t>
            </a:r>
            <a:r>
              <a:rPr lang="en-US" altLang="zh-CN" dirty="0"/>
              <a:t>AI</a:t>
            </a:r>
            <a:r>
              <a:rPr lang="zh-CN" altLang="en-US" dirty="0"/>
              <a:t> 的未来，有些并不是 </a:t>
            </a:r>
            <a:r>
              <a:rPr lang="en-US" altLang="zh-CN" dirty="0"/>
              <a:t>AI</a:t>
            </a:r>
            <a:r>
              <a:rPr lang="zh-CN" altLang="en-US" dirty="0"/>
              <a:t> 所需要的，有些只是作为增值服务，有些是落后的技术，因此需要了解 </a:t>
            </a:r>
            <a:r>
              <a:rPr lang="en-US" altLang="zh-CN" dirty="0"/>
              <a:t>AI</a:t>
            </a:r>
            <a:r>
              <a:rPr lang="zh-CN" altLang="en-US" dirty="0"/>
              <a:t> 对于存储的需求。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722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2682C7-22DF-FE48-A044-2FF66EE9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81" y="1267031"/>
            <a:ext cx="6883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9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D99E491-87F4-AB41-836B-B8BD5483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存储使用场景变化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C0B6A7-CDF3-C344-9A01-9D175368D4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存储系统随着应用的发展在不断进化</a:t>
            </a:r>
            <a:endParaRPr lang="en-US" altLang="zh-CN" dirty="0"/>
          </a:p>
          <a:p>
            <a:pPr lvl="1"/>
            <a:r>
              <a:rPr lang="zh-CN" altLang="en-US" sz="1600" dirty="0"/>
              <a:t>从早期的数据库应用催生的集中式存储</a:t>
            </a:r>
            <a:endParaRPr lang="en-US" altLang="zh-CN" sz="1600" dirty="0"/>
          </a:p>
          <a:p>
            <a:pPr lvl="1"/>
            <a:r>
              <a:rPr lang="en-US" altLang="zh-CN" sz="1600" dirty="0"/>
              <a:t>Web2.0</a:t>
            </a:r>
            <a:r>
              <a:rPr lang="zh-CN" altLang="en-US" sz="1600" dirty="0"/>
              <a:t> 应用催生分布式存储架构</a:t>
            </a:r>
            <a:endParaRPr lang="en-US" altLang="zh-CN" sz="1600" dirty="0"/>
          </a:p>
          <a:p>
            <a:pPr lvl="1"/>
            <a:r>
              <a:rPr lang="zh-CN" altLang="en-US" sz="1600" dirty="0"/>
              <a:t>电商、视频等移动应用产生软件定义存储、融合存储架构</a:t>
            </a:r>
            <a:endParaRPr lang="en-US" altLang="zh-CN" sz="1600" dirty="0"/>
          </a:p>
          <a:p>
            <a:pPr lvl="1"/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面向 </a:t>
            </a:r>
            <a:r>
              <a:rPr lang="en-US" altLang="zh-CN" dirty="0"/>
              <a:t>AI</a:t>
            </a:r>
            <a:r>
              <a:rPr lang="zh-CN" altLang="en-US" dirty="0"/>
              <a:t> 大模型时代产生新应用和海量数据，对数据存储带来怎样的挑战和机遇？存储系统面向</a:t>
            </a:r>
            <a:r>
              <a:rPr lang="en-US" altLang="zh-CN" dirty="0"/>
              <a:t>AI</a:t>
            </a:r>
            <a:r>
              <a:rPr lang="zh-CN" altLang="en-US" dirty="0"/>
              <a:t> 的新场景应该如何进化？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496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增长的存储主要靠数据中心和存储服务器拉动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9F28CA1-8824-DE45-BBA8-A0888E2CEF65}"/>
              </a:ext>
            </a:extLst>
          </p:cNvPr>
          <p:cNvGrpSpPr/>
          <p:nvPr/>
        </p:nvGrpSpPr>
        <p:grpSpPr>
          <a:xfrm>
            <a:off x="3705521" y="1345324"/>
            <a:ext cx="7132999" cy="4914850"/>
            <a:chOff x="623635" y="1024994"/>
            <a:chExt cx="7132999" cy="5274592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0B4CD171-96A4-F34F-8E16-81F824937026}"/>
                </a:ext>
              </a:extLst>
            </p:cNvPr>
            <p:cNvSpPr/>
            <p:nvPr/>
          </p:nvSpPr>
          <p:spPr>
            <a:xfrm>
              <a:off x="623635" y="5393603"/>
              <a:ext cx="7132999" cy="905983"/>
            </a:xfrm>
            <a:prstGeom prst="roundRect">
              <a:avLst>
                <a:gd name="adj" fmla="val 90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存储介质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D30A3BA8-B4EE-4A43-94DF-4A346CF94A43}"/>
                </a:ext>
              </a:extLst>
            </p:cNvPr>
            <p:cNvSpPr/>
            <p:nvPr/>
          </p:nvSpPr>
          <p:spPr>
            <a:xfrm>
              <a:off x="4869882" y="5596264"/>
              <a:ext cx="1054626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机械硬盘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607FC407-B4F9-5D4E-AF7A-E21C7AABCE15}"/>
                </a:ext>
              </a:extLst>
            </p:cNvPr>
            <p:cNvSpPr/>
            <p:nvPr/>
          </p:nvSpPr>
          <p:spPr>
            <a:xfrm>
              <a:off x="6335332" y="5596264"/>
              <a:ext cx="1054626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固态硬盘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CAB2FB-6AED-874E-9CCF-4EAEBD9FD5CC}"/>
                </a:ext>
              </a:extLst>
            </p:cNvPr>
            <p:cNvSpPr/>
            <p:nvPr/>
          </p:nvSpPr>
          <p:spPr>
            <a:xfrm>
              <a:off x="3404433" y="5596264"/>
              <a:ext cx="1054626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光盘</a:t>
              </a: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18A6A10-CE1E-2D4E-A6A9-9447441FB1AE}"/>
                </a:ext>
              </a:extLst>
            </p:cNvPr>
            <p:cNvSpPr/>
            <p:nvPr/>
          </p:nvSpPr>
          <p:spPr>
            <a:xfrm>
              <a:off x="1938984" y="5596264"/>
              <a:ext cx="1054626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磁带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292FE1D0-2F68-454D-8C9A-35671A066E2A}"/>
                </a:ext>
              </a:extLst>
            </p:cNvPr>
            <p:cNvSpPr/>
            <p:nvPr/>
          </p:nvSpPr>
          <p:spPr>
            <a:xfrm>
              <a:off x="623635" y="4345085"/>
              <a:ext cx="7132999" cy="905983"/>
            </a:xfrm>
            <a:prstGeom prst="roundRect">
              <a:avLst>
                <a:gd name="adj" fmla="val 90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组网方案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DC6B5870-65E0-D64E-AF96-C73A64C3AB58}"/>
                </a:ext>
              </a:extLst>
            </p:cNvPr>
            <p:cNvSpPr/>
            <p:nvPr/>
          </p:nvSpPr>
          <p:spPr>
            <a:xfrm>
              <a:off x="6098381" y="4541365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ROCE</a:t>
              </a:r>
              <a:r>
                <a:rPr kumimoji="1" lang="zh-CN" altLang="en-US" sz="1200" dirty="0">
                  <a:solidFill>
                    <a:srgbClr val="1D1D1A"/>
                  </a:solidFill>
                </a:rPr>
                <a:t> 组网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98E0997-DA0B-B44A-8435-CB0AF3E2715A}"/>
                </a:ext>
              </a:extLst>
            </p:cNvPr>
            <p:cNvSpPr/>
            <p:nvPr/>
          </p:nvSpPr>
          <p:spPr>
            <a:xfrm>
              <a:off x="4018683" y="4541365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FC</a:t>
              </a:r>
              <a:r>
                <a:rPr kumimoji="1" lang="zh-CN" altLang="en-US" sz="1200" dirty="0">
                  <a:solidFill>
                    <a:srgbClr val="1D1D1A"/>
                  </a:solidFill>
                </a:rPr>
                <a:t> 组网</a:t>
              </a:r>
            </a:p>
          </p:txBody>
        </p:sp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A30A6F30-7D5E-B94E-97D5-5C65BC59BCBF}"/>
                </a:ext>
              </a:extLst>
            </p:cNvPr>
            <p:cNvSpPr/>
            <p:nvPr/>
          </p:nvSpPr>
          <p:spPr>
            <a:xfrm>
              <a:off x="1938984" y="4541365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IP</a:t>
              </a:r>
              <a:r>
                <a:rPr kumimoji="1" lang="zh-CN" altLang="en-US" sz="1200" dirty="0">
                  <a:solidFill>
                    <a:srgbClr val="1D1D1A"/>
                  </a:solidFill>
                </a:rPr>
                <a:t> 网络</a:t>
              </a:r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4E246743-BD9A-BC4F-8C73-1E9452B63991}"/>
                </a:ext>
              </a:extLst>
            </p:cNvPr>
            <p:cNvSpPr/>
            <p:nvPr/>
          </p:nvSpPr>
          <p:spPr>
            <a:xfrm>
              <a:off x="623635" y="2974422"/>
              <a:ext cx="7132999" cy="1230080"/>
            </a:xfrm>
            <a:prstGeom prst="roundRect">
              <a:avLst>
                <a:gd name="adj" fmla="val 90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存储协议</a:t>
              </a:r>
              <a:endParaRPr kumimoji="1" lang="en-US" altLang="zh-CN" sz="1600" b="1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存储协议</a:t>
              </a: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603D1A64-0CE4-8343-AF3A-A668E1967371}"/>
                </a:ext>
              </a:extLst>
            </p:cNvPr>
            <p:cNvSpPr/>
            <p:nvPr/>
          </p:nvSpPr>
          <p:spPr>
            <a:xfrm>
              <a:off x="5087592" y="3156178"/>
              <a:ext cx="1528501" cy="89337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对象存储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526D1E89-FFEE-054F-9894-C645F721EB3B}"/>
                </a:ext>
              </a:extLst>
            </p:cNvPr>
            <p:cNvSpPr/>
            <p:nvPr/>
          </p:nvSpPr>
          <p:spPr>
            <a:xfrm>
              <a:off x="3519422" y="3142588"/>
              <a:ext cx="1339949" cy="89337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块存储</a:t>
              </a:r>
            </a:p>
          </p:txBody>
        </p: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396F00E1-524D-CB45-8795-D184495DF484}"/>
                </a:ext>
              </a:extLst>
            </p:cNvPr>
            <p:cNvSpPr/>
            <p:nvPr/>
          </p:nvSpPr>
          <p:spPr>
            <a:xfrm>
              <a:off x="1896944" y="3142588"/>
              <a:ext cx="1390080" cy="893379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文件存储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E4A773D6-E4E0-604F-8627-F4BA959383B2}"/>
                </a:ext>
              </a:extLst>
            </p:cNvPr>
            <p:cNvSpPr/>
            <p:nvPr/>
          </p:nvSpPr>
          <p:spPr>
            <a:xfrm>
              <a:off x="6764141" y="3142588"/>
              <a:ext cx="833936" cy="920768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CN" altLang="en-US" sz="1200" dirty="0">
                  <a:solidFill>
                    <a:schemeClr val="bg1"/>
                  </a:solidFill>
                </a:rPr>
                <a:t>其他</a:t>
              </a: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5D5F44A1-01CB-9B4B-B6AE-95C3E5AC43E0}"/>
                </a:ext>
              </a:extLst>
            </p:cNvPr>
            <p:cNvSpPr/>
            <p:nvPr/>
          </p:nvSpPr>
          <p:spPr>
            <a:xfrm>
              <a:off x="2018261" y="3533498"/>
              <a:ext cx="462179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NFS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EDA9A1C7-5F79-8F42-9F1C-2BADD7759075}"/>
                </a:ext>
              </a:extLst>
            </p:cNvPr>
            <p:cNvSpPr/>
            <p:nvPr/>
          </p:nvSpPr>
          <p:spPr>
            <a:xfrm>
              <a:off x="2559717" y="3532275"/>
              <a:ext cx="621908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HDFS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15A4EDF2-3ED3-2646-AC15-F79100314E51}"/>
                </a:ext>
              </a:extLst>
            </p:cNvPr>
            <p:cNvSpPr/>
            <p:nvPr/>
          </p:nvSpPr>
          <p:spPr>
            <a:xfrm>
              <a:off x="3636286" y="3532275"/>
              <a:ext cx="504790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 err="1">
                  <a:solidFill>
                    <a:srgbClr val="1D1D1A"/>
                  </a:solidFill>
                </a:rPr>
                <a:t>NVMe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533A0C94-4EB4-CE49-B29E-AA14FB97F7A3}"/>
                </a:ext>
              </a:extLst>
            </p:cNvPr>
            <p:cNvSpPr/>
            <p:nvPr/>
          </p:nvSpPr>
          <p:spPr>
            <a:xfrm>
              <a:off x="4226807" y="3532274"/>
              <a:ext cx="504790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SCSI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943E5E6F-0265-6F42-882E-9F7961E43A69}"/>
                </a:ext>
              </a:extLst>
            </p:cNvPr>
            <p:cNvSpPr/>
            <p:nvPr/>
          </p:nvSpPr>
          <p:spPr>
            <a:xfrm>
              <a:off x="5223323" y="3530281"/>
              <a:ext cx="565228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Tensor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5FA334C1-89A8-C04E-9F04-B70B258FE059}"/>
                </a:ext>
              </a:extLst>
            </p:cNvPr>
            <p:cNvSpPr/>
            <p:nvPr/>
          </p:nvSpPr>
          <p:spPr>
            <a:xfrm>
              <a:off x="5890101" y="3534346"/>
              <a:ext cx="585212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Vector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43" name="圆角矩形 42">
              <a:extLst>
                <a:ext uri="{FF2B5EF4-FFF2-40B4-BE49-F238E27FC236}">
                  <a16:creationId xmlns:a16="http://schemas.microsoft.com/office/drawing/2014/main" id="{3F7BB5F9-479C-0748-BD10-07875D28880A}"/>
                </a:ext>
              </a:extLst>
            </p:cNvPr>
            <p:cNvSpPr/>
            <p:nvPr/>
          </p:nvSpPr>
          <p:spPr>
            <a:xfrm>
              <a:off x="6887637" y="3530280"/>
              <a:ext cx="585212" cy="3763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rgbClr val="1D1D1A"/>
                  </a:solidFill>
                </a:rPr>
                <a:t>Table</a:t>
              </a:r>
              <a:endParaRPr kumimoji="1" lang="zh-CN" altLang="en-US" sz="800" dirty="0">
                <a:solidFill>
                  <a:srgbClr val="1D1D1A"/>
                </a:solidFill>
              </a:endParaRPr>
            </a:p>
          </p:txBody>
        </p:sp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3E80786B-7EB0-5442-8FBD-9258229A0147}"/>
                </a:ext>
              </a:extLst>
            </p:cNvPr>
            <p:cNvSpPr/>
            <p:nvPr/>
          </p:nvSpPr>
          <p:spPr>
            <a:xfrm>
              <a:off x="623635" y="1986452"/>
              <a:ext cx="7132999" cy="860090"/>
            </a:xfrm>
            <a:prstGeom prst="roundRect">
              <a:avLst>
                <a:gd name="adj" fmla="val 90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存储架构</a:t>
              </a:r>
            </a:p>
          </p:txBody>
        </p:sp>
        <p:sp>
          <p:nvSpPr>
            <p:cNvPr id="46" name="圆角矩形 45">
              <a:extLst>
                <a:ext uri="{FF2B5EF4-FFF2-40B4-BE49-F238E27FC236}">
                  <a16:creationId xmlns:a16="http://schemas.microsoft.com/office/drawing/2014/main" id="{F347C091-4FD7-D14F-AE01-BBDB195F2246}"/>
                </a:ext>
              </a:extLst>
            </p:cNvPr>
            <p:cNvSpPr/>
            <p:nvPr/>
          </p:nvSpPr>
          <p:spPr>
            <a:xfrm>
              <a:off x="4869882" y="2152611"/>
              <a:ext cx="2520177" cy="4912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分布式存储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1D0E5840-E035-FD4A-865E-ABD1EF2F06E5}"/>
                </a:ext>
              </a:extLst>
            </p:cNvPr>
            <p:cNvSpPr/>
            <p:nvPr/>
          </p:nvSpPr>
          <p:spPr>
            <a:xfrm>
              <a:off x="1938983" y="2152611"/>
              <a:ext cx="2520075" cy="4912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1D1D1A"/>
                  </a:solidFill>
                </a:rPr>
                <a:t>集中式存储</a:t>
              </a:r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8CA29F0B-5BAD-2943-A465-8EE4CC6450AE}"/>
                </a:ext>
              </a:extLst>
            </p:cNvPr>
            <p:cNvSpPr/>
            <p:nvPr/>
          </p:nvSpPr>
          <p:spPr>
            <a:xfrm>
              <a:off x="623635" y="1024994"/>
              <a:ext cx="7132999" cy="860090"/>
            </a:xfrm>
            <a:prstGeom prst="roundRect">
              <a:avLst>
                <a:gd name="adj" fmla="val 9093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sz="1600" b="1" dirty="0">
                  <a:solidFill>
                    <a:schemeClr val="bg1"/>
                  </a:solidFill>
                  <a:latin typeface="+mn-ea"/>
                </a:rPr>
                <a:t>存储连接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7FA814EC-8797-1745-B09C-D1957BA37DDF}"/>
                </a:ext>
              </a:extLst>
            </p:cNvPr>
            <p:cNvSpPr/>
            <p:nvPr/>
          </p:nvSpPr>
          <p:spPr>
            <a:xfrm>
              <a:off x="6130192" y="1194069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DAS</a:t>
              </a:r>
              <a:endParaRPr kumimoji="1"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64B2B6D0-ED3E-6947-8E25-A30CCD854D1B}"/>
                </a:ext>
              </a:extLst>
            </p:cNvPr>
            <p:cNvSpPr/>
            <p:nvPr/>
          </p:nvSpPr>
          <p:spPr>
            <a:xfrm>
              <a:off x="4050494" y="1194069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NAS</a:t>
              </a:r>
              <a:endParaRPr kumimoji="1" lang="zh-CN" altLang="en-US" sz="1200" dirty="0">
                <a:solidFill>
                  <a:srgbClr val="1D1D1A"/>
                </a:solidFill>
              </a:endParaRPr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A2961F9A-049C-8B47-ACD4-AC925AE24CC7}"/>
                </a:ext>
              </a:extLst>
            </p:cNvPr>
            <p:cNvSpPr/>
            <p:nvPr/>
          </p:nvSpPr>
          <p:spPr>
            <a:xfrm>
              <a:off x="1970795" y="1194069"/>
              <a:ext cx="1291577" cy="5174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D1D1A"/>
                  </a:solidFill>
                </a:rPr>
                <a:t>SAN</a:t>
              </a:r>
              <a:endParaRPr kumimoji="1" lang="zh-CN" altLang="en-US" sz="1200" dirty="0">
                <a:solidFill>
                  <a:srgbClr val="1D1D1A"/>
                </a:solidFill>
              </a:endParaRPr>
            </a:p>
          </p:txBody>
        </p:sp>
      </p:grp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8751" y="2544339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55562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增长的存储主要靠数据中心和存储服务器拉动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05521" y="5621928"/>
            <a:ext cx="7132999" cy="638245"/>
          </a:xfrm>
          <a:prstGeom prst="roundRect">
            <a:avLst>
              <a:gd name="adj" fmla="val 90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7951768" y="5764698"/>
            <a:ext cx="1054626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417218" y="5764698"/>
            <a:ext cx="1054626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486319" y="5764698"/>
            <a:ext cx="1054626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020870" y="5764698"/>
            <a:ext cx="1054626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磁带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92FE1D0-2F68-454D-8C9A-35671A066E2A}"/>
              </a:ext>
            </a:extLst>
          </p:cNvPr>
          <p:cNvSpPr/>
          <p:nvPr/>
        </p:nvSpPr>
        <p:spPr>
          <a:xfrm>
            <a:off x="3705521" y="4883270"/>
            <a:ext cx="7132999" cy="638245"/>
          </a:xfrm>
          <a:prstGeom prst="roundRect">
            <a:avLst>
              <a:gd name="adj" fmla="val 90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组网方案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C6B5870-65E0-D64E-AF96-C73A64C3AB58}"/>
              </a:ext>
            </a:extLst>
          </p:cNvPr>
          <p:cNvSpPr/>
          <p:nvPr/>
        </p:nvSpPr>
        <p:spPr>
          <a:xfrm>
            <a:off x="9180267" y="5021545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ROCE</a:t>
            </a:r>
            <a:r>
              <a:rPr kumimoji="1" lang="zh-CN" altLang="en-US" sz="1200" dirty="0">
                <a:solidFill>
                  <a:srgbClr val="1D1D1A"/>
                </a:solidFill>
              </a:rPr>
              <a:t> 组网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98E0997-DA0B-B44A-8435-CB0AF3E2715A}"/>
              </a:ext>
            </a:extLst>
          </p:cNvPr>
          <p:cNvSpPr/>
          <p:nvPr/>
        </p:nvSpPr>
        <p:spPr>
          <a:xfrm>
            <a:off x="7100569" y="5021545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FC</a:t>
            </a:r>
            <a:r>
              <a:rPr kumimoji="1" lang="zh-CN" altLang="en-US" sz="1200" dirty="0">
                <a:solidFill>
                  <a:srgbClr val="1D1D1A"/>
                </a:solidFill>
              </a:rPr>
              <a:t> 组网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A30A6F30-7D5E-B94E-97D5-5C65BC59BCBF}"/>
              </a:ext>
            </a:extLst>
          </p:cNvPr>
          <p:cNvSpPr/>
          <p:nvPr/>
        </p:nvSpPr>
        <p:spPr>
          <a:xfrm>
            <a:off x="5020870" y="5021545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IP</a:t>
            </a:r>
            <a:r>
              <a:rPr kumimoji="1" lang="zh-CN" altLang="en-US" sz="1200" dirty="0">
                <a:solidFill>
                  <a:srgbClr val="1D1D1A"/>
                </a:solidFill>
              </a:rPr>
              <a:t> 网络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4E246743-BD9A-BC4F-8C73-1E9452B63991}"/>
              </a:ext>
            </a:extLst>
          </p:cNvPr>
          <p:cNvSpPr/>
          <p:nvPr/>
        </p:nvSpPr>
        <p:spPr>
          <a:xfrm>
            <a:off x="3705521" y="3917667"/>
            <a:ext cx="7132999" cy="866565"/>
          </a:xfrm>
          <a:prstGeom prst="roundRect">
            <a:avLst>
              <a:gd name="adj" fmla="val 90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存储协议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03D1A64-0CE4-8343-AF3A-A668E1967371}"/>
              </a:ext>
            </a:extLst>
          </p:cNvPr>
          <p:cNvSpPr/>
          <p:nvPr/>
        </p:nvSpPr>
        <p:spPr>
          <a:xfrm>
            <a:off x="8169478" y="4045711"/>
            <a:ext cx="1528501" cy="6293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对象存储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526D1E89-FFEE-054F-9894-C645F721EB3B}"/>
              </a:ext>
            </a:extLst>
          </p:cNvPr>
          <p:cNvSpPr/>
          <p:nvPr/>
        </p:nvSpPr>
        <p:spPr>
          <a:xfrm>
            <a:off x="6601308" y="4036137"/>
            <a:ext cx="1339949" cy="6293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块存储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396F00E1-524D-CB45-8795-D184495DF484}"/>
              </a:ext>
            </a:extLst>
          </p:cNvPr>
          <p:cNvSpPr/>
          <p:nvPr/>
        </p:nvSpPr>
        <p:spPr>
          <a:xfrm>
            <a:off x="4978830" y="4036137"/>
            <a:ext cx="1390080" cy="6293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文件存储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4A773D6-E4E0-604F-8627-F4BA959383B2}"/>
              </a:ext>
            </a:extLst>
          </p:cNvPr>
          <p:cNvSpPr/>
          <p:nvPr/>
        </p:nvSpPr>
        <p:spPr>
          <a:xfrm>
            <a:off x="9846027" y="4036137"/>
            <a:ext cx="833936" cy="64866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200" dirty="0">
                <a:solidFill>
                  <a:schemeClr val="bg1"/>
                </a:solidFill>
              </a:rPr>
              <a:t>其他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D5F44A1-01CB-9B4B-B6AE-95C3E5AC43E0}"/>
              </a:ext>
            </a:extLst>
          </p:cNvPr>
          <p:cNvSpPr/>
          <p:nvPr/>
        </p:nvSpPr>
        <p:spPr>
          <a:xfrm>
            <a:off x="5100147" y="4311524"/>
            <a:ext cx="462179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NFS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EDA9A1C7-5F79-8F42-9F1C-2BADD7759075}"/>
              </a:ext>
            </a:extLst>
          </p:cNvPr>
          <p:cNvSpPr/>
          <p:nvPr/>
        </p:nvSpPr>
        <p:spPr>
          <a:xfrm>
            <a:off x="5641603" y="4310663"/>
            <a:ext cx="621908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HDFS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15A4EDF2-3ED3-2646-AC15-F79100314E51}"/>
              </a:ext>
            </a:extLst>
          </p:cNvPr>
          <p:cNvSpPr/>
          <p:nvPr/>
        </p:nvSpPr>
        <p:spPr>
          <a:xfrm>
            <a:off x="6718172" y="4310663"/>
            <a:ext cx="504790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 err="1">
                <a:solidFill>
                  <a:srgbClr val="1D1D1A"/>
                </a:solidFill>
              </a:rPr>
              <a:t>NVMe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533A0C94-4EB4-CE49-B29E-AA14FB97F7A3}"/>
              </a:ext>
            </a:extLst>
          </p:cNvPr>
          <p:cNvSpPr/>
          <p:nvPr/>
        </p:nvSpPr>
        <p:spPr>
          <a:xfrm>
            <a:off x="7308693" y="4310662"/>
            <a:ext cx="504790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SCSI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43E5E6F-0265-6F42-882E-9F7961E43A69}"/>
              </a:ext>
            </a:extLst>
          </p:cNvPr>
          <p:cNvSpPr/>
          <p:nvPr/>
        </p:nvSpPr>
        <p:spPr>
          <a:xfrm>
            <a:off x="8305209" y="4309258"/>
            <a:ext cx="565228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Tensor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FA334C1-89A8-C04E-9F04-B70B258FE059}"/>
              </a:ext>
            </a:extLst>
          </p:cNvPr>
          <p:cNvSpPr/>
          <p:nvPr/>
        </p:nvSpPr>
        <p:spPr>
          <a:xfrm>
            <a:off x="8971987" y="4312122"/>
            <a:ext cx="585212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Vector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F7BB5F9-479C-0748-BD10-07875D28880A}"/>
              </a:ext>
            </a:extLst>
          </p:cNvPr>
          <p:cNvSpPr/>
          <p:nvPr/>
        </p:nvSpPr>
        <p:spPr>
          <a:xfrm>
            <a:off x="9969523" y="4309257"/>
            <a:ext cx="585212" cy="2651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 dirty="0">
                <a:solidFill>
                  <a:srgbClr val="1D1D1A"/>
                </a:solidFill>
              </a:rPr>
              <a:t>Table</a:t>
            </a:r>
            <a:endParaRPr kumimoji="1" lang="zh-CN" altLang="en-US" sz="800" dirty="0">
              <a:solidFill>
                <a:srgbClr val="1D1D1A"/>
              </a:solidFill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05521" y="3221664"/>
            <a:ext cx="7132999" cy="605915"/>
          </a:xfrm>
          <a:prstGeom prst="roundRect">
            <a:avLst>
              <a:gd name="adj" fmla="val 90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7951768" y="3338720"/>
            <a:ext cx="2520177" cy="3460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020869" y="3338720"/>
            <a:ext cx="2520075" cy="3460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05521" y="2544338"/>
            <a:ext cx="7132999" cy="605915"/>
          </a:xfrm>
          <a:prstGeom prst="roundRect">
            <a:avLst>
              <a:gd name="adj" fmla="val 909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存储连接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212078" y="2663448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DAS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132380" y="2663448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NAS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052681" y="2663448"/>
            <a:ext cx="1291577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SAN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8751" y="2544339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478925" y="1846044"/>
            <a:ext cx="7359596" cy="605915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8919655" y="1970105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6986167" y="1970105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err="1">
                <a:solidFill>
                  <a:srgbClr val="1D1D1A"/>
                </a:solidFill>
              </a:rPr>
              <a:t>CheckPoint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052680" y="1970105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478925" y="1137669"/>
            <a:ext cx="7359596" cy="605915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8919655" y="1261730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AI</a:t>
            </a:r>
            <a:r>
              <a:rPr kumimoji="1" lang="zh-CN" altLang="en-US" sz="1200" dirty="0">
                <a:solidFill>
                  <a:srgbClr val="1D1D1A"/>
                </a:solidFill>
              </a:rPr>
              <a:t> </a:t>
            </a:r>
            <a:r>
              <a:rPr kumimoji="1" lang="en-US" altLang="zh-CN" sz="1200" dirty="0">
                <a:solidFill>
                  <a:srgbClr val="1D1D1A"/>
                </a:solidFill>
              </a:rPr>
              <a:t>Agent</a:t>
            </a:r>
            <a:r>
              <a:rPr kumimoji="1" lang="zh-CN" altLang="en-US" sz="12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6986167" y="1261730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052680" y="1261730"/>
            <a:ext cx="1584000" cy="364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rgbClr val="1D1D1A"/>
                </a:solidFill>
              </a:rPr>
              <a:t>LLAMA</a:t>
            </a:r>
            <a:r>
              <a:rPr kumimoji="1" lang="zh-CN" altLang="en-US" sz="1200" dirty="0">
                <a:solidFill>
                  <a:srgbClr val="1D1D1A"/>
                </a:solidFill>
              </a:rPr>
              <a:t>等</a:t>
            </a:r>
            <a:r>
              <a:rPr kumimoji="1" lang="en-US" altLang="zh-CN" sz="1200">
                <a:solidFill>
                  <a:srgbClr val="1D1D1A"/>
                </a:solidFill>
              </a:rPr>
              <a:t>LLM</a:t>
            </a:r>
            <a:endParaRPr kumimoji="1" lang="zh-CN" altLang="en-US" sz="1200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4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31970</TotalTime>
  <Words>782</Words>
  <Application>Microsoft Macintosh PowerPoint</Application>
  <PresentationFormat>自定义</PresentationFormat>
  <Paragraphs>162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存储的现状</vt:lpstr>
      <vt:lpstr>存储的新技术点</vt:lpstr>
      <vt:lpstr>关于本内容</vt:lpstr>
      <vt:lpstr>关于本内容</vt:lpstr>
      <vt:lpstr>存储使用场景变化</vt:lpstr>
      <vt:lpstr>增长的存储主要靠数据中心和存储服务器拉动</vt:lpstr>
      <vt:lpstr>增长的存储主要靠数据中心和存储服务器拉动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10160</cp:revision>
  <cp:lastPrinted>2023-09-08T09:14:01Z</cp:lastPrinted>
  <dcterms:created xsi:type="dcterms:W3CDTF">2020-08-28T08:44:19Z</dcterms:created>
  <dcterms:modified xsi:type="dcterms:W3CDTF">2023-11-23T07:49:04Z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